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70" d="100"/>
          <a:sy n="70" d="100"/>
        </p:scale>
        <p:origin x="1728" y="48"/>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5/9/2024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5/9/2024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5/9/2024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5/9/2024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07000"/>
              </a:lnSpc>
              <a:spcAft>
                <a:spcPts val="800"/>
              </a:spcAft>
            </a:pPr>
            <a:endParaRPr lang="en-GB" sz="800" b="1" kern="100" dirty="0">
              <a:solidFill>
                <a:srgbClr val="0070C0"/>
              </a:solidFill>
              <a:effectLst/>
              <a:latin typeface="Helvetica" panose="020B0604020202020204" pitchFamily="34" charset="0"/>
              <a:ea typeface="Aptos" panose="020B0004020202020204" pitchFamily="34" charset="0"/>
              <a:cs typeface="Helvetica" panose="020B0604020202020204" pitchFamily="34" charset="0"/>
            </a:endParaRPr>
          </a:p>
          <a:p>
            <a:pPr algn="ctr">
              <a:lnSpc>
                <a:spcPct val="107000"/>
              </a:lnSpc>
              <a:spcAft>
                <a:spcPts val="800"/>
              </a:spcAft>
            </a:pPr>
            <a:r>
              <a:rPr lang="en-GB" sz="1400" b="1" kern="100" dirty="0">
                <a:solidFill>
                  <a:srgbClr val="0070C0"/>
                </a:solidFill>
                <a:effectLst/>
                <a:latin typeface="Helvetica" panose="020B0604020202020204" pitchFamily="34" charset="0"/>
                <a:ea typeface="Aptos" panose="020B0004020202020204" pitchFamily="34" charset="0"/>
                <a:cs typeface="Helvetica" panose="020B0604020202020204" pitchFamily="34" charset="0"/>
              </a:rPr>
              <a:t>A Spacious And Well Maintained Ground Floor Purpose Built Apartment Located In A Most Favoured Development In A Sought After Location</a:t>
            </a:r>
          </a:p>
          <a:p>
            <a:pPr algn="ctr">
              <a:lnSpc>
                <a:spcPct val="107000"/>
              </a:lnSpc>
              <a:spcAft>
                <a:spcPts val="800"/>
              </a:spcAft>
            </a:pPr>
            <a:r>
              <a:rPr lang="en-GB" sz="1400" b="1" kern="100" dirty="0">
                <a:effectLst/>
                <a:latin typeface="Helvetica" panose="020B0604020202020204" pitchFamily="34" charset="0"/>
                <a:ea typeface="Aptos" panose="020B0004020202020204" pitchFamily="34" charset="0"/>
                <a:cs typeface="Helvetica" panose="020B0604020202020204" pitchFamily="34" charset="0"/>
              </a:rPr>
              <a:t>Spacious Lounge/Dining Room * Covered Sun Balcony * Modern Kitchen/Breakfast Room * Two Double Bedrooms * Shower Room/</a:t>
            </a:r>
            <a:r>
              <a:rPr lang="en-GB" sz="1400" b="1" kern="100" dirty="0" err="1">
                <a:effectLst/>
                <a:latin typeface="Helvetica" panose="020B0604020202020204" pitchFamily="34" charset="0"/>
                <a:ea typeface="Aptos" panose="020B0004020202020204" pitchFamily="34" charset="0"/>
                <a:cs typeface="Helvetica" panose="020B0604020202020204" pitchFamily="34" charset="0"/>
              </a:rPr>
              <a:t>Wc</a:t>
            </a:r>
            <a:r>
              <a:rPr lang="en-GB" sz="1400" b="1" kern="100" dirty="0">
                <a:effectLst/>
                <a:latin typeface="Helvetica" panose="020B0604020202020204" pitchFamily="34" charset="0"/>
                <a:ea typeface="Aptos" panose="020B0004020202020204" pitchFamily="34" charset="0"/>
                <a:cs typeface="Helvetica" panose="020B0604020202020204" pitchFamily="34" charset="0"/>
              </a:rPr>
              <a:t> * Gas Central Heating And </a:t>
            </a:r>
            <a:r>
              <a:rPr lang="en-GB" sz="1400" b="1" kern="100" dirty="0" err="1">
                <a:effectLst/>
                <a:latin typeface="Helvetica" panose="020B0604020202020204" pitchFamily="34" charset="0"/>
                <a:ea typeface="Aptos" panose="020B0004020202020204" pitchFamily="34" charset="0"/>
                <a:cs typeface="Helvetica" panose="020B0604020202020204" pitchFamily="34" charset="0"/>
              </a:rPr>
              <a:t>Upvc</a:t>
            </a:r>
            <a:r>
              <a:rPr lang="en-GB" sz="1400" b="1" kern="100" dirty="0">
                <a:effectLst/>
                <a:latin typeface="Helvetica" panose="020B0604020202020204" pitchFamily="34" charset="0"/>
                <a:ea typeface="Aptos" panose="020B0004020202020204" pitchFamily="34" charset="0"/>
                <a:cs typeface="Helvetica" panose="020B0604020202020204" pitchFamily="34" charset="0"/>
              </a:rPr>
              <a:t> Double Glazed Windows * Beautiful Communal Gardens * Garage</a:t>
            </a: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£275</a:t>
            </a:r>
            <a:r>
              <a:rPr lang="en-GB" sz="1900" dirty="0">
                <a:solidFill>
                  <a:srgbClr val="000000"/>
                </a:solidFill>
                <a:latin typeface="HelveticaNeueLT-Roman"/>
                <a:ea typeface="Times New Roman" panose="02020603050405020304" pitchFamily="18" charset="0"/>
                <a:cs typeface="HelveticaNeueLT-Roman"/>
              </a:rPr>
              <a:t>,000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sz="1800" dirty="0">
                <a:solidFill>
                  <a:srgbClr val="FFFFFF"/>
                </a:solidFill>
                <a:effectLst/>
                <a:latin typeface="HelveticaNeueLT-Medium"/>
                <a:ea typeface="Times New Roman" panose="02020603050405020304" pitchFamily="18" charset="0"/>
              </a:rPr>
              <a:t>Flat 2 Moor Park, 27 Douglas Avenue, Exmouth, EX8 </a:t>
            </a:r>
            <a:r>
              <a:rPr lang="en-GB" dirty="0">
                <a:solidFill>
                  <a:srgbClr val="FFFFFF"/>
                </a:solidFill>
                <a:latin typeface="HelveticaNeueLT-Medium"/>
                <a:ea typeface="Times New Roman" panose="02020603050405020304" pitchFamily="18" charset="0"/>
              </a:rPr>
              <a:t>2HH</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4D13459A-FF7A-FCCB-C42F-1199D9924E1A}"/>
              </a:ext>
            </a:extLst>
          </p:cNvPr>
          <p:cNvPicPr>
            <a:picLocks noChangeAspect="1" noChangeArrowheads="1"/>
          </p:cNvPicPr>
          <p:nvPr/>
        </p:nvPicPr>
        <p:blipFill>
          <a:blip r:embed="rId4"/>
          <a:srcRect/>
          <a:stretch/>
        </p:blipFill>
        <p:spPr bwMode="auto">
          <a:xfrm>
            <a:off x="8134066" y="2605188"/>
            <a:ext cx="6362035" cy="4459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A1A75E3-4934-DB28-CD3A-701109B16DBE}"/>
              </a:ext>
            </a:extLst>
          </p:cNvPr>
          <p:cNvPicPr>
            <a:picLocks noChangeAspect="1" noChangeArrowheads="1"/>
          </p:cNvPicPr>
          <p:nvPr/>
        </p:nvPicPr>
        <p:blipFill>
          <a:blip r:embed="rId5"/>
          <a:srcRect/>
          <a:stretch/>
        </p:blipFill>
        <p:spPr bwMode="auto">
          <a:xfrm>
            <a:off x="653912" y="608851"/>
            <a:ext cx="3111435" cy="23335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DA2AA65-6B32-34E4-EA1C-213C1171C05A}"/>
              </a:ext>
            </a:extLst>
          </p:cNvPr>
          <p:cNvPicPr>
            <a:picLocks noChangeAspect="1" noChangeArrowheads="1"/>
          </p:cNvPicPr>
          <p:nvPr/>
        </p:nvPicPr>
        <p:blipFill>
          <a:blip r:embed="rId6"/>
          <a:srcRect/>
          <a:stretch/>
        </p:blipFill>
        <p:spPr bwMode="auto">
          <a:xfrm>
            <a:off x="3877812" y="582517"/>
            <a:ext cx="3171953" cy="23789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80F6E74-FCDC-F11D-640A-3505AB6D3EFA}"/>
              </a:ext>
            </a:extLst>
          </p:cNvPr>
          <p:cNvPicPr>
            <a:picLocks noChangeAspect="1" noChangeArrowheads="1"/>
          </p:cNvPicPr>
          <p:nvPr/>
        </p:nvPicPr>
        <p:blipFill>
          <a:blip r:embed="rId7"/>
          <a:srcRect/>
          <a:stretch/>
        </p:blipFill>
        <p:spPr bwMode="auto">
          <a:xfrm>
            <a:off x="623249" y="3111983"/>
            <a:ext cx="3169123" cy="21833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86DFEDF-53F9-B000-D942-4F7DEB58EB5A}"/>
              </a:ext>
            </a:extLst>
          </p:cNvPr>
          <p:cNvPicPr>
            <a:picLocks noChangeAspect="1" noChangeArrowheads="1"/>
          </p:cNvPicPr>
          <p:nvPr/>
        </p:nvPicPr>
        <p:blipFill>
          <a:blip r:embed="rId8"/>
          <a:srcRect/>
          <a:stretch/>
        </p:blipFill>
        <p:spPr bwMode="auto">
          <a:xfrm>
            <a:off x="3877070" y="3113639"/>
            <a:ext cx="3195683" cy="21817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7401396-9EB2-BE7E-816D-45BF1A9FF521}"/>
              </a:ext>
            </a:extLst>
          </p:cNvPr>
          <p:cNvPicPr>
            <a:picLocks noChangeAspect="1" noChangeArrowheads="1"/>
          </p:cNvPicPr>
          <p:nvPr/>
        </p:nvPicPr>
        <p:blipFill>
          <a:blip r:embed="rId9"/>
          <a:srcRect/>
          <a:stretch/>
        </p:blipFill>
        <p:spPr bwMode="auto">
          <a:xfrm>
            <a:off x="592579" y="5412065"/>
            <a:ext cx="3169123" cy="221610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FF8C7C4B-79F3-C413-D553-F3DB7F025E50}"/>
              </a:ext>
            </a:extLst>
          </p:cNvPr>
          <p:cNvPicPr>
            <a:picLocks noChangeAspect="1" noChangeArrowheads="1"/>
          </p:cNvPicPr>
          <p:nvPr/>
        </p:nvPicPr>
        <p:blipFill>
          <a:blip r:embed="rId10"/>
          <a:srcRect/>
          <a:stretch/>
        </p:blipFill>
        <p:spPr bwMode="auto">
          <a:xfrm>
            <a:off x="3854081" y="5412065"/>
            <a:ext cx="3195683" cy="22161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chart of energy efficiency&#10;&#10;Description automatically generated">
            <a:extLst>
              <a:ext uri="{FF2B5EF4-FFF2-40B4-BE49-F238E27FC236}">
                <a16:creationId xmlns:a16="http://schemas.microsoft.com/office/drawing/2014/main" id="{83FB07B3-53AF-BC21-905D-1E9DB59678AF}"/>
              </a:ext>
            </a:extLst>
          </p:cNvPr>
          <p:cNvPicPr>
            <a:picLocks noChangeAspect="1"/>
          </p:cNvPicPr>
          <p:nvPr/>
        </p:nvPicPr>
        <p:blipFill>
          <a:blip r:embed="rId11"/>
          <a:stretch>
            <a:fillRect/>
          </a:stretch>
        </p:blipFill>
        <p:spPr>
          <a:xfrm>
            <a:off x="2243808" y="7738437"/>
            <a:ext cx="2942341" cy="1805362"/>
          </a:xfrm>
          <a:prstGeom prst="rect">
            <a:avLst/>
          </a:prstGeom>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7315638"/>
          </a:xfrm>
          <a:prstGeom prst="rect">
            <a:avLst/>
          </a:prstGeom>
          <a:noFill/>
        </p:spPr>
        <p:txBody>
          <a:bodyPr wrap="square" rtlCol="0">
            <a:spAutoFit/>
          </a:bodyPr>
          <a:lstStyle/>
          <a:p>
            <a:pPr algn="ctr"/>
            <a:r>
              <a:rPr lang="en-GB" sz="14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Flat 2 Moor Park, 27 Douglas Avenue, Exmouth, EX8 2HH</a:t>
            </a:r>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pPr>
              <a:lnSpc>
                <a:spcPct val="107000"/>
              </a:lnSpc>
              <a:spcAft>
                <a:spcPts val="800"/>
              </a:spcAft>
            </a:pPr>
            <a:br>
              <a:rPr lang="en-GB" sz="1400" dirty="0">
                <a:latin typeface="Helvetica" panose="020B0604020202020204" pitchFamily="34" charset="0"/>
                <a:cs typeface="Helvetica" panose="020B0604020202020204" pitchFamily="34" charset="0"/>
              </a:rPr>
            </a:br>
            <a:r>
              <a:rPr lang="en-GB" sz="1400" b="1" kern="100" dirty="0">
                <a:effectLst/>
                <a:latin typeface="Helvetica" panose="020B0604020202020204" pitchFamily="34" charset="0"/>
                <a:ea typeface="Aptos" panose="020B0004020202020204" pitchFamily="34" charset="0"/>
                <a:cs typeface="Helvetica" panose="020B0604020202020204" pitchFamily="34" charset="0"/>
              </a:rPr>
              <a:t>THE ACCOMMODATION COMPRISES:   </a:t>
            </a:r>
            <a:r>
              <a:rPr lang="en-GB" sz="1400" kern="100" dirty="0">
                <a:effectLst/>
                <a:latin typeface="Helvetica" panose="020B0604020202020204" pitchFamily="34" charset="0"/>
                <a:ea typeface="Aptos" panose="020B0004020202020204" pitchFamily="34" charset="0"/>
                <a:cs typeface="Helvetica" panose="020B0604020202020204" pitchFamily="34" charset="0"/>
              </a:rPr>
              <a:t>Communal entrance leading to communal hallway and own private front door with spyhole giving access to:</a:t>
            </a:r>
          </a:p>
          <a:p>
            <a:pPr>
              <a:lnSpc>
                <a:spcPct val="107000"/>
              </a:lnSpc>
              <a:spcAft>
                <a:spcPts val="800"/>
              </a:spcAft>
            </a:pPr>
            <a:r>
              <a:rPr lang="en-GB" sz="1400" b="1" kern="100" dirty="0">
                <a:effectLst/>
                <a:latin typeface="Helvetica" panose="020B0604020202020204" pitchFamily="34" charset="0"/>
                <a:ea typeface="Aptos" panose="020B0004020202020204" pitchFamily="34" charset="0"/>
                <a:cs typeface="Helvetica" panose="020B0604020202020204" pitchFamily="34" charset="0"/>
              </a:rPr>
              <a:t>RECEPTION HALL:   </a:t>
            </a:r>
            <a:r>
              <a:rPr lang="en-GB" sz="1400" kern="100" dirty="0">
                <a:effectLst/>
                <a:latin typeface="Helvetica" panose="020B0604020202020204" pitchFamily="34" charset="0"/>
                <a:ea typeface="Aptos" panose="020B0004020202020204" pitchFamily="34" charset="0"/>
                <a:cs typeface="Helvetica" panose="020B0604020202020204" pitchFamily="34" charset="0"/>
              </a:rPr>
              <a:t>With access to deliveries and storage cupboard also housing the electric consumer unit, further good size storage cupboard with shelving, radiator housed in radiator cover, thermostat control for central heating.</a:t>
            </a:r>
          </a:p>
          <a:p>
            <a:pPr>
              <a:lnSpc>
                <a:spcPct val="107000"/>
              </a:lnSpc>
              <a:spcAft>
                <a:spcPts val="800"/>
              </a:spcAft>
            </a:pPr>
            <a:r>
              <a:rPr lang="en-GB" sz="1400" b="1" kern="100" dirty="0">
                <a:effectLst/>
                <a:latin typeface="Helvetica" panose="020B0604020202020204" pitchFamily="34" charset="0"/>
                <a:ea typeface="Aptos" panose="020B0004020202020204" pitchFamily="34" charset="0"/>
                <a:cs typeface="Helvetica" panose="020B0604020202020204" pitchFamily="34" charset="0"/>
              </a:rPr>
              <a:t>LOUNGE/DINING ROOM:   17’5” x 13’10” (5.31m x 4.22m)   </a:t>
            </a:r>
            <a:r>
              <a:rPr lang="en-GB" sz="1400" kern="100" dirty="0">
                <a:effectLst/>
                <a:latin typeface="Helvetica" panose="020B0604020202020204" pitchFamily="34" charset="0"/>
                <a:ea typeface="Aptos" panose="020B0004020202020204" pitchFamily="34" charset="0"/>
                <a:cs typeface="Helvetica" panose="020B0604020202020204" pitchFamily="34" charset="0"/>
              </a:rPr>
              <a:t>A bright and spacious room enjoying a lovely Southerly aspect with uPVC double glazed window overlooking the communal gardens, uPVC double glazed door with patterned glass giving access to COVERED BALCONY with railings also enjoying a pleasant outlook over the communal garden, TV point, radiator, coved ceiling, telephone point.</a:t>
            </a:r>
          </a:p>
          <a:p>
            <a:pPr>
              <a:lnSpc>
                <a:spcPct val="107000"/>
              </a:lnSpc>
              <a:spcAft>
                <a:spcPts val="800"/>
              </a:spcAft>
            </a:pPr>
            <a:r>
              <a:rPr lang="en-GB" sz="1400" b="1" kern="100" dirty="0">
                <a:effectLst/>
                <a:latin typeface="Helvetica" panose="020B0604020202020204" pitchFamily="34" charset="0"/>
                <a:ea typeface="Aptos" panose="020B0004020202020204" pitchFamily="34" charset="0"/>
                <a:cs typeface="Helvetica" panose="020B0604020202020204" pitchFamily="34" charset="0"/>
              </a:rPr>
              <a:t>KITCHEN/BREAKFAST ROOM:  11’ x 9’5”  (3.35mx 2.87m)</a:t>
            </a:r>
            <a:r>
              <a:rPr lang="en-GB" sz="1400" kern="100" dirty="0">
                <a:effectLst/>
                <a:latin typeface="Helvetica" panose="020B0604020202020204" pitchFamily="34" charset="0"/>
                <a:ea typeface="Aptos" panose="020B0004020202020204" pitchFamily="34" charset="0"/>
                <a:cs typeface="Helvetica" panose="020B0604020202020204" pitchFamily="34" charset="0"/>
              </a:rPr>
              <a:t>   Beautifully refitted with a range of worktops with matching splashbacks, cupboards and drawers, plumbing for automatic washing machine, pull out carousel unit beneath with taps with matching splashback.  Induction hob set into work surface with glass splashback and chimney style stainless steel extractor hood over.  Wall mounted cupboards, built in oven and grill, space for fridge/freezer.  Cupboard housing Worcester gas boiler, double glazed window to front aspect, radiator.</a:t>
            </a:r>
          </a:p>
          <a:p>
            <a:pPr>
              <a:lnSpc>
                <a:spcPct val="107000"/>
              </a:lnSpc>
              <a:spcAft>
                <a:spcPts val="800"/>
              </a:spcAft>
            </a:pPr>
            <a:r>
              <a:rPr lang="en-GB" sz="1400" b="1" kern="100" dirty="0">
                <a:effectLst/>
                <a:latin typeface="Helvetica" panose="020B0604020202020204" pitchFamily="34" charset="0"/>
                <a:ea typeface="Aptos" panose="020B0004020202020204" pitchFamily="34" charset="0"/>
                <a:cs typeface="Helvetica" panose="020B0604020202020204" pitchFamily="34" charset="0"/>
              </a:rPr>
              <a:t>BEDROOM 1:  11’11” x 10’5” (3.63m x 3.18m)</a:t>
            </a:r>
            <a:r>
              <a:rPr lang="en-GB" sz="1400" kern="100" dirty="0">
                <a:effectLst/>
                <a:latin typeface="Helvetica" panose="020B0604020202020204" pitchFamily="34" charset="0"/>
                <a:ea typeface="Aptos" panose="020B0004020202020204" pitchFamily="34" charset="0"/>
                <a:cs typeface="Helvetica" panose="020B0604020202020204" pitchFamily="34" charset="0"/>
              </a:rPr>
              <a:t>  measurement excluding built-in full width wardrobes with clothes rail and shelving, radiator, coved ceiling, uPVC double glazed window enjoying a pleasant outlook over the communal gardens.</a:t>
            </a:r>
          </a:p>
          <a:p>
            <a:pPr>
              <a:lnSpc>
                <a:spcPct val="107000"/>
              </a:lnSpc>
              <a:spcAft>
                <a:spcPts val="800"/>
              </a:spcAft>
            </a:pPr>
            <a:r>
              <a:rPr lang="en-GB" sz="1400" b="1" kern="100" dirty="0">
                <a:effectLst/>
                <a:latin typeface="Helvetica" panose="020B0604020202020204" pitchFamily="34" charset="0"/>
                <a:ea typeface="Aptos" panose="020B0004020202020204" pitchFamily="34" charset="0"/>
                <a:cs typeface="Helvetica" panose="020B0604020202020204" pitchFamily="34" charset="0"/>
              </a:rPr>
              <a:t>BEDROOM 2:  11’0” x 11’0” (3.35m x 3.35m)</a:t>
            </a:r>
            <a:r>
              <a:rPr lang="en-GB" sz="1400" kern="100" dirty="0">
                <a:effectLst/>
                <a:latin typeface="Helvetica" panose="020B0604020202020204" pitchFamily="34" charset="0"/>
                <a:ea typeface="Aptos" panose="020B0004020202020204" pitchFamily="34" charset="0"/>
                <a:cs typeface="Helvetica" panose="020B0604020202020204" pitchFamily="34" charset="0"/>
              </a:rPr>
              <a:t>   uPVC double glazed window to front elevation, radiator, coved ceiling.  </a:t>
            </a:r>
          </a:p>
          <a:p>
            <a:pPr>
              <a:lnSpc>
                <a:spcPct val="107000"/>
              </a:lnSpc>
              <a:spcAft>
                <a:spcPts val="800"/>
              </a:spcAft>
            </a:pPr>
            <a:r>
              <a:rPr lang="en-GB" sz="1400" b="1" kern="100" dirty="0">
                <a:effectLst/>
                <a:latin typeface="Helvetica" panose="020B0604020202020204" pitchFamily="34" charset="0"/>
                <a:ea typeface="Aptos" panose="020B0004020202020204" pitchFamily="34" charset="0"/>
                <a:cs typeface="Helvetica" panose="020B0604020202020204" pitchFamily="34" charset="0"/>
              </a:rPr>
              <a:t>SHOWER ROOM/WC:    </a:t>
            </a:r>
            <a:r>
              <a:rPr lang="en-GB" sz="1400" kern="100" dirty="0">
                <a:effectLst/>
                <a:latin typeface="Helvetica" panose="020B0604020202020204" pitchFamily="34" charset="0"/>
                <a:ea typeface="Aptos" panose="020B0004020202020204" pitchFamily="34" charset="0"/>
                <a:cs typeface="Helvetica" panose="020B0604020202020204" pitchFamily="34" charset="0"/>
              </a:rPr>
              <a:t>Comprising shower cubicle with Mira shower unit, fitted seat and hand rail, vanity wash hand basin, wall mounted mirror fronted medicine cabinet over, WC with dual push button flush, fully tiled walls, heated towel rail, uPVC double glazed window with patterned glass.</a:t>
            </a:r>
          </a:p>
          <a:p>
            <a:pPr>
              <a:lnSpc>
                <a:spcPct val="107000"/>
              </a:lnSpc>
              <a:spcAft>
                <a:spcPts val="800"/>
              </a:spcAft>
            </a:pPr>
            <a:r>
              <a:rPr lang="en-GB" sz="1400" b="1" kern="100" dirty="0">
                <a:effectLst/>
                <a:latin typeface="Helvetica" panose="020B0604020202020204" pitchFamily="34" charset="0"/>
                <a:ea typeface="Aptos" panose="020B0004020202020204" pitchFamily="34" charset="0"/>
                <a:cs typeface="Helvetica" panose="020B0604020202020204" pitchFamily="34" charset="0"/>
              </a:rPr>
              <a:t>OUTSIDE:   </a:t>
            </a:r>
            <a:r>
              <a:rPr lang="en-GB" sz="1400" kern="100" dirty="0">
                <a:effectLst/>
                <a:latin typeface="Helvetica" panose="020B0604020202020204" pitchFamily="34" charset="0"/>
                <a:ea typeface="Aptos" panose="020B0004020202020204" pitchFamily="34" charset="0"/>
                <a:cs typeface="Helvetica" panose="020B0604020202020204" pitchFamily="34" charset="0"/>
              </a:rPr>
              <a:t>Moor Park enjoys delightful landscaped communal gardens with sweeping lawns interspersed with colourful flower beds and borders, mature shrubs and trees.  There is visitor parking available and Flat 2 enjoys the benefit of a GARAGE.  There is a communal bin store area and communal drying area.</a:t>
            </a:r>
          </a:p>
          <a:p>
            <a:pPr>
              <a:lnSpc>
                <a:spcPct val="107000"/>
              </a:lnSpc>
              <a:spcAft>
                <a:spcPts val="800"/>
              </a:spcAft>
            </a:pPr>
            <a:r>
              <a:rPr lang="en-GB" sz="1400" b="1" kern="100" dirty="0">
                <a:effectLst/>
                <a:latin typeface="Helvetica" panose="020B0604020202020204" pitchFamily="34" charset="0"/>
                <a:ea typeface="Aptos" panose="020B0004020202020204" pitchFamily="34" charset="0"/>
                <a:cs typeface="Helvetica" panose="020B0604020202020204" pitchFamily="34" charset="0"/>
              </a:rPr>
              <a:t>GARAGE:   16’6” x 8’0” (5.03m x 2.44m)</a:t>
            </a:r>
            <a:r>
              <a:rPr lang="en-GB" sz="1400" kern="100" dirty="0">
                <a:effectLst/>
                <a:latin typeface="Helvetica" panose="020B0604020202020204" pitchFamily="34" charset="0"/>
                <a:ea typeface="Aptos" panose="020B0004020202020204" pitchFamily="34" charset="0"/>
                <a:cs typeface="Helvetica" panose="020B0604020202020204" pitchFamily="34" charset="0"/>
              </a:rPr>
              <a:t>   With electric up and over door, power connected. </a:t>
            </a:r>
          </a:p>
          <a:p>
            <a:br>
              <a:rPr lang="en-GB" sz="1400" dirty="0">
                <a:latin typeface="Helvetica" panose="020B0604020202020204" pitchFamily="34" charset="0"/>
                <a:cs typeface="Helvetica" panose="020B0604020202020204" pitchFamily="34" charset="0"/>
              </a:rPr>
            </a:br>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br>
              <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br>
            <a:endParaRPr lang="en-US" sz="1400" dirty="0">
              <a:latin typeface="Helvetica" panose="020B0604020202020204" pitchFamily="34" charset="0"/>
              <a:cs typeface="Helvetica" panose="020B0604020202020204" pitchFamily="34"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8646213"/>
          </a:xfrm>
          <a:prstGeom prst="rect">
            <a:avLst/>
          </a:prstGeom>
          <a:noFill/>
        </p:spPr>
        <p:txBody>
          <a:bodyPr wrap="square" rtlCol="0">
            <a:spAutoFit/>
          </a:bodyPr>
          <a:lstStyle/>
          <a:p>
            <a:r>
              <a:rPr lang="en-GB" sz="1200" b="1" kern="100" dirty="0">
                <a:effectLst/>
                <a:latin typeface="Helvetica" panose="020B0604020202020204" pitchFamily="34" charset="0"/>
                <a:ea typeface="Aptos" panose="020B0004020202020204" pitchFamily="34" charset="0"/>
                <a:cs typeface="Helvetica" panose="020B0604020202020204" pitchFamily="34" charset="0"/>
              </a:rPr>
              <a:t>TENURE &amp; OUTGOINGS:   </a:t>
            </a:r>
            <a:r>
              <a:rPr lang="en-GB" sz="1200" kern="100" dirty="0">
                <a:effectLst/>
                <a:latin typeface="Helvetica" panose="020B0604020202020204" pitchFamily="34" charset="0"/>
                <a:ea typeface="Aptos" panose="020B0004020202020204" pitchFamily="34" charset="0"/>
                <a:cs typeface="Helvetica" panose="020B0604020202020204" pitchFamily="34" charset="0"/>
              </a:rPr>
              <a:t>We understand that the property is held on a 999 year lease from 2006.  Flat 2 also owns a share of the Freehold.  The service charge is £158 per month and £10 per year for </a:t>
            </a:r>
            <a:r>
              <a:rPr lang="en-GB" sz="1200" kern="100">
                <a:effectLst/>
                <a:latin typeface="Helvetica" panose="020B0604020202020204" pitchFamily="34" charset="0"/>
                <a:ea typeface="Aptos" panose="020B0004020202020204" pitchFamily="34" charset="0"/>
                <a:cs typeface="Helvetica" panose="020B0604020202020204" pitchFamily="34" charset="0"/>
              </a:rPr>
              <a:t>electric garage doors.  </a:t>
            </a:r>
            <a:endParaRPr lang="en-GB" sz="1200" kern="100" dirty="0">
              <a:effectLst/>
              <a:latin typeface="Helvetica" panose="020B0604020202020204" pitchFamily="34" charset="0"/>
              <a:ea typeface="Aptos" panose="020B0004020202020204" pitchFamily="34" charset="0"/>
              <a:cs typeface="Helvetica" panose="020B0604020202020204" pitchFamily="34" charset="0"/>
            </a:endParaRPr>
          </a:p>
          <a:p>
            <a:endParaRPr lang="en-GB" sz="1200" b="1" dirty="0">
              <a:solidFill>
                <a:srgbClr val="333333"/>
              </a:solidFill>
              <a:latin typeface="Helvetica" panose="020B0604020202020204" pitchFamily="34" charset="0"/>
              <a:ea typeface="Times New Roman" panose="02020603050405020304" pitchFamily="18" charset="0"/>
              <a:cs typeface="Helvetica-Bold"/>
            </a:endParaRPr>
          </a:p>
          <a:p>
            <a:endParaRPr lang="en-GB" sz="1200" b="1" dirty="0">
              <a:solidFill>
                <a:srgbClr val="333333"/>
              </a:solidFill>
              <a:latin typeface="Helvetica" panose="020B0604020202020204" pitchFamily="34" charset="0"/>
              <a:ea typeface="Times New Roman" panose="02020603050405020304" pitchFamily="18" charset="0"/>
              <a:cs typeface="Helvetica-Bold"/>
            </a:endParaRPr>
          </a:p>
          <a:p>
            <a:r>
              <a:rPr lang="en-GB" sz="1200" b="1" dirty="0">
                <a:solidFill>
                  <a:srgbClr val="333333"/>
                </a:solidFill>
                <a:effectLst/>
                <a:latin typeface="Helvetica" panose="020B0604020202020204" pitchFamily="34" charset="0"/>
                <a:ea typeface="Times New Roman" panose="02020603050405020304" pitchFamily="18" charset="0"/>
                <a:cs typeface="Helvetica-Bold"/>
              </a:rPr>
              <a:t>FLOOR PLAN: </a:t>
            </a: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pic>
        <p:nvPicPr>
          <p:cNvPr id="3" name="Picture 2" descr="A floor plan of a house&#10;&#10;Description automatically generated">
            <a:extLst>
              <a:ext uri="{FF2B5EF4-FFF2-40B4-BE49-F238E27FC236}">
                <a16:creationId xmlns:a16="http://schemas.microsoft.com/office/drawing/2014/main" id="{02AAD8B2-E416-10EB-3995-5477A7EF4C59}"/>
              </a:ext>
            </a:extLst>
          </p:cNvPr>
          <p:cNvPicPr>
            <a:picLocks noChangeAspect="1"/>
          </p:cNvPicPr>
          <p:nvPr/>
        </p:nvPicPr>
        <p:blipFill>
          <a:blip r:embed="rId2"/>
          <a:stretch>
            <a:fillRect/>
          </a:stretch>
        </p:blipFill>
        <p:spPr>
          <a:xfrm>
            <a:off x="8306187" y="1651379"/>
            <a:ext cx="5832894" cy="7608281"/>
          </a:xfrm>
          <a:prstGeom prst="rect">
            <a:avLst/>
          </a:prstGeom>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232</TotalTime>
  <Words>755</Words>
  <Application>Microsoft Office PowerPoint</Application>
  <PresentationFormat>Custom</PresentationFormat>
  <Paragraphs>96</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22</cp:revision>
  <cp:lastPrinted>2024-05-09T11:26:25Z</cp:lastPrinted>
  <dcterms:created xsi:type="dcterms:W3CDTF">2023-03-19T13:39:10Z</dcterms:created>
  <dcterms:modified xsi:type="dcterms:W3CDTF">2024-05-09T14:30:13Z</dcterms:modified>
</cp:coreProperties>
</file>